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859" r:id="rId2"/>
    <p:sldId id="1140" r:id="rId3"/>
    <p:sldId id="1142" r:id="rId4"/>
    <p:sldId id="1156" r:id="rId5"/>
    <p:sldId id="1157" r:id="rId6"/>
    <p:sldId id="1158" r:id="rId7"/>
    <p:sldId id="1159" r:id="rId8"/>
    <p:sldId id="1143" r:id="rId9"/>
    <p:sldId id="1163" r:id="rId10"/>
    <p:sldId id="1144" r:id="rId11"/>
    <p:sldId id="1164" r:id="rId12"/>
    <p:sldId id="1165" r:id="rId13"/>
    <p:sldId id="1166" r:id="rId14"/>
    <p:sldId id="1145" r:id="rId15"/>
    <p:sldId id="1167" r:id="rId16"/>
    <p:sldId id="1168" r:id="rId17"/>
    <p:sldId id="1169" r:id="rId18"/>
    <p:sldId id="1146" r:id="rId19"/>
    <p:sldId id="1170" r:id="rId20"/>
    <p:sldId id="1147" r:id="rId21"/>
    <p:sldId id="1171" r:id="rId22"/>
    <p:sldId id="1148" r:id="rId23"/>
    <p:sldId id="1149" r:id="rId24"/>
    <p:sldId id="1151" r:id="rId25"/>
    <p:sldId id="1152" r:id="rId26"/>
    <p:sldId id="1153" r:id="rId27"/>
    <p:sldId id="1155" r:id="rId28"/>
    <p:sldId id="1173" r:id="rId29"/>
    <p:sldId id="1160" r:id="rId30"/>
    <p:sldId id="1172" r:id="rId31"/>
    <p:sldId id="1174" r:id="rId32"/>
    <p:sldId id="1161" r:id="rId33"/>
    <p:sldId id="1175" r:id="rId3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00AEEF"/>
    <a:srgbClr val="FFAEEF"/>
    <a:srgbClr val="39B97A"/>
    <a:srgbClr val="1EB26A"/>
    <a:srgbClr val="E3F2E7"/>
    <a:srgbClr val="FF0000"/>
    <a:srgbClr val="8DC369"/>
    <a:srgbClr val="009900"/>
    <a:srgbClr val="628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第十八章</a:t>
            </a:r>
            <a:r>
              <a:rPr lang="zh-CN" altLang="en-US" sz="54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电功率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电功率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095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图像，灯泡的额定电压为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接入图乙电路，已知电阻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，电源电压可调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在电路安全工作的前提下，下列判断正确的是（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可在图甲中作出电阻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两条支路中的电流不可能相同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灯泡实际功率总比电阻功率大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电路总功率最大可达到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电源可调的最大电压为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43278" y="5118283"/>
            <a:ext cx="3240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14.jpg" descr="id:21475009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79182" y="2909734"/>
            <a:ext cx="2160240" cy="2255483"/>
          </a:xfrm>
          <a:prstGeom prst="rect">
            <a:avLst/>
          </a:prstGeom>
        </p:spPr>
      </p:pic>
      <p:pic>
        <p:nvPicPr>
          <p:cNvPr id="5" name="gyc215.jpg" descr="id:21475009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31510" y="2757809"/>
            <a:ext cx="1906567" cy="234135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532311" y="28357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82587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的阻值为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，当电压为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>
                    <a:solidFill>
                      <a:srgbClr val="000000"/>
                    </a:solidFill>
                    <a:latin typeface="Tempus Sans ITC" panose="04020404030D07020202" pitchFamily="82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时，电流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0.36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，据此画出图像如图所示：</a:t>
                </a:r>
                <a:endParaRPr lang="en-US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u="wavy">
                  <a:uFill>
                    <a:solidFill>
                      <a:srgbClr val="00AEEF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u="wavy"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根据图像知，当</a:t>
                </a:r>
                <a:r>
                  <a:rPr lang="en-US" altLang="zh-CN" i="1" u="wavy"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u="wavy"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u="wavy"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V</a:t>
                </a:r>
                <a:r>
                  <a:rPr lang="zh-CN" altLang="zh-CN" u="wavy"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，图像相交，说明电流相等，故两条支路中的电流可能相同，</a:t>
                </a:r>
                <a:r>
                  <a:rPr lang="en-US" altLang="zh-CN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错误；根据</a:t>
                </a:r>
                <a:r>
                  <a:rPr lang="en-US" altLang="zh-CN" i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UI</a:t>
                </a:r>
                <a:r>
                  <a:rPr lang="zh-CN" altLang="zh-CN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知，并联电</a:t>
                </a:r>
                <a:r>
                  <a:rPr lang="zh-CN" altLang="zh-CN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路的电压相等，而灯泡</a:t>
                </a:r>
                <a:endParaRPr lang="zh-CN" altLang="zh-CN" sz="9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825873"/>
              </a:xfrm>
              <a:blipFill rotWithShape="1">
                <a:blip r:embed="rId2"/>
                <a:stretch>
                  <a:fillRect l="-2" t="-13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334566" y="5453850"/>
            <a:ext cx="114858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在并联电路中各支路两端电压相等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电源电压可调</a:t>
            </a:r>
            <a:r>
              <a:rPr lang="en-US" altLang="zh-CN" sz="2400" b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当电源电压为</a:t>
            </a:r>
            <a:r>
              <a:rPr lang="en-US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V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通过两电器的电流相同</a:t>
            </a:r>
            <a:endParaRPr lang="zh-CN" altLang="zh-CN" sz="900" b="0">
              <a:solidFill>
                <a:srgbClr val="00AEEF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t="5742" b="-1"/>
          <a:stretch>
            <a:fillRect/>
          </a:stretch>
        </p:blipFill>
        <p:spPr>
          <a:xfrm rot="19173114">
            <a:off x="8422092" y="5053346"/>
            <a:ext cx="761168" cy="47217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255511" y="3900331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b="0">
                <a:solidFill>
                  <a:prstClr val="black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prstClr val="black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prstClr val="black"/>
                </a:solidFill>
                <a:cs typeface="Times New Roman" panose="02020603050405020304" pitchFamily="18" charset="0"/>
              </a:rPr>
              <a:t>题）</a:t>
            </a:r>
            <a:endParaRPr lang="zh-CN" altLang="zh-CN" sz="900" b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070" y="1484784"/>
            <a:ext cx="2448272" cy="250092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03358"/>
                <a:ext cx="11485848" cy="314246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在电压大于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V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时，电流小于电阻的电流，故此时灯泡实际功率比电阻功率小，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</a:t>
                </a:r>
                <a:endParaRPr lang="en-US" altLang="zh-CN" sz="2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误；灯泡的最大电压可以为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2.5 V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，灯泡的电流为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0.26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，电阻的电流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200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2200" b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sz="2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sz="2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；干路电流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200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200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0.26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0.76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，当电压为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V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时，灯泡的电流为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0.24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，电阻的电流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200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0.36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；干路电流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200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200" baseline="-25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0.24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0.36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，故电源可调的最大电压为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1.8 V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；此时的电功率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i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UI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1.8 V</a:t>
                </a:r>
                <a:r>
                  <a:rPr lang="en-US" altLang="zh-CN" sz="220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A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1.08 W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；故电路总功率最大不能达到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1.5 W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错误，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20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20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20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03358"/>
                <a:ext cx="11485848" cy="3142463"/>
              </a:xfrm>
              <a:blipFill rotWithShape="1">
                <a:blip r:embed="rId2"/>
                <a:stretch>
                  <a:fillRect l="-2" t="-3" r="1" b="-14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5385227" y="6115327"/>
            <a:ext cx="145424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200" b="0">
                <a:solidFill>
                  <a:prstClr val="black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200" b="0">
                <a:solidFill>
                  <a:prstClr val="black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200" b="0">
                <a:solidFill>
                  <a:prstClr val="black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642" y="3631656"/>
            <a:ext cx="2448272" cy="250092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908685"/>
            <a:ext cx="11485880" cy="2708910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这是一道动态电路问题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电源电压可调增加了本题的难度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解决这种问题首先要判断电路的连接方式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根据串、并联电路的特点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去判断当一物理量发生变化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其他的物理量如何变化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在保障电路安全的条件下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给出了电路的限制条件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再根据限制条件去判断其他的物理量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074" y="927289"/>
            <a:ext cx="1892924" cy="4843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淮安中考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）如图甲所示，电源电压保持不变，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为定值电阻，滑动变阻器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的最大阻值为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电压表的测量范围为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在保证电路各元件安全的前提下，电压表的示数随滑动变阻器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阻值变化的关系图像如图乙所示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电路的最小功率为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电流表示数变化范围为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60897" y="5024469"/>
            <a:ext cx="3960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16.jpg" descr="id:21475009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23198" y="3159552"/>
            <a:ext cx="2295369" cy="1869738"/>
          </a:xfrm>
          <a:prstGeom prst="rect">
            <a:avLst/>
          </a:prstGeom>
        </p:spPr>
      </p:pic>
      <p:pic>
        <p:nvPicPr>
          <p:cNvPr id="5" name="gyc217.jpg" descr="id:21475009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63667" y="3062625"/>
            <a:ext cx="2399575" cy="196184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980796" y="28936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49744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dirty="0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由图甲可知，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串联，电压表测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两端的电压，电流表测电路中的电流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由图乙可知，当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接入电路的电阻为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Ω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两端的电压为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V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，由串联电路的电</a:t>
                </a:r>
                <a:endParaRPr lang="en-US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压特点和分压原理可知，此时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的电阻与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接入电路的电阻之比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…①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；同理，当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接入电路的电阻为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Ω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两端的电压为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V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，由串联电路的电压特点和分压原理可知，此时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的电阻与</a:t>
                </a:r>
                <a:r>
                  <a:rPr lang="en-US" altLang="zh-CN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接入电路的电阻之比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…②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9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4974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4188861" y="5705454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16.jpg" descr="id:21475009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51162" y="3840537"/>
            <a:ext cx="2295369" cy="1869738"/>
          </a:xfrm>
          <a:prstGeom prst="rect">
            <a:avLst/>
          </a:prstGeom>
        </p:spPr>
      </p:pic>
      <p:pic>
        <p:nvPicPr>
          <p:cNvPr id="5" name="gyc217.jpg" descr="id:21475009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91631" y="3743610"/>
            <a:ext cx="2399575" cy="196184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399923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①②</a:t>
                </a:r>
                <a:r>
                  <a:rPr lang="zh-CN" altLang="zh-CN" sz="230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Ω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V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错误；由欧姆定律可知，当滑动变阻器接入电路的电阻最大时，电路中的电流最小，由串联电路的电阻特点和欧姆定律可知，电路中的最</a:t>
                </a:r>
                <a:endParaRPr lang="en-US" altLang="zh-CN" sz="23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小电流：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3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3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3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a:rPr lang="zh-CN" altLang="en-US" sz="2300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总小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3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3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US" altLang="zh-CN" sz="2300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altLang="zh-CN" sz="23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23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US" altLang="zh-CN" sz="2300" b="0" i="0" baseline="-25000" smtClean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zh-CN" altLang="en-US" sz="2300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大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+20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 A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，则电路的最小功率：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3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UI</a:t>
                </a:r>
                <a:r>
                  <a:rPr lang="zh-CN" altLang="zh-CN" sz="23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V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 </a:t>
                </a: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1.2 W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错误；由欧姆定律可知，当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两端的电压最大时，电路中的电流最大，因</a:t>
                </a:r>
                <a:endParaRPr lang="en-US" altLang="zh-CN" sz="23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为电压表的测量范围是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V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，所以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3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两端的最大电压为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V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，则电路中的最大电流：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3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:endParaRPr lang="en-US" altLang="zh-CN" sz="2300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3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en-US" altLang="zh-CN" sz="2300" b="0" i="0" baseline="-25000" smtClean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zh-CN" altLang="zh-CN" sz="2300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小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3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US" altLang="zh-CN" sz="2300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 A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A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，符合题意，因此电流表示数变化范围为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 A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3999236"/>
              </a:xfrm>
              <a:blipFill rotWithShape="1">
                <a:blip r:embed="rId2"/>
                <a:stretch>
                  <a:fillRect l="-2" t="-14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4196492" y="5839695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gyc216.jpg" descr="id:214750097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8793" y="4101264"/>
            <a:ext cx="2295369" cy="1869738"/>
          </a:xfrm>
          <a:prstGeom prst="rect">
            <a:avLst/>
          </a:prstGeom>
        </p:spPr>
      </p:pic>
      <p:pic>
        <p:nvPicPr>
          <p:cNvPr id="5" name="gyc217.jpg" descr="id:21475009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99262" y="4004337"/>
            <a:ext cx="2399575" cy="196184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3199"/>
            <a:ext cx="11485848" cy="4732065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此类题目中通常需要结合题干信息分析图像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通过图乙求得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的阻值和电源电压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并通过串联电路的电阻特点和欧姆定律求出电路中的最小电路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通过电压表的量程确定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两端的最大电压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并根据欧姆定律求出最大电流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进而确定电流表示数变化范围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191" y="1065905"/>
            <a:ext cx="1732958" cy="4483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68500" y="4804373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sz="23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5" name="gyc216.jpg" descr="id:214750097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0801" y="3065942"/>
            <a:ext cx="2295369" cy="1869738"/>
          </a:xfrm>
          <a:prstGeom prst="rect">
            <a:avLst/>
          </a:prstGeom>
        </p:spPr>
      </p:pic>
      <p:pic>
        <p:nvPicPr>
          <p:cNvPr id="6" name="gyc217.jpg" descr="id:214750098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1270" y="2969015"/>
            <a:ext cx="2399575" cy="196184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如图甲所示是一款电加热器的工作电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是定值电阻，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的阻值与温度的关系如图乙所示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</a:t>
            </a:r>
            <a:r>
              <a:rPr lang="zh-CN" altLang="zh-CN" spc="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半导体陶瓷材料（</a:t>
            </a:r>
            <a:r>
              <a:rPr lang="zh-CN" altLang="zh-CN" spc="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有一温度叫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居里点温度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，当材料温度低于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时，其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阻值随温度升高而变小；当材料温度高于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时，其阻值随温度升高而变大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居里点温度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材料温度高于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时，温度变高，电加器发热功率变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，使温度升高变慢，反之也能自动调节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材料制成的电加热器具有自动调节功能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93454" y="2999584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tr308.jpg" descr="id:21475010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09866" y="1372494"/>
            <a:ext cx="3936836" cy="17867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72670" y="4053089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100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56944" y="456503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735" y="1371541"/>
            <a:ext cx="2133575" cy="361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07901"/>
                <a:ext cx="11485848" cy="2385781"/>
              </a:xfrm>
            </p:spPr>
            <p:txBody>
              <a:bodyPr/>
              <a:lstStyle/>
              <a:p>
                <a:pPr algn="dist"/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因材料温度低于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的阻值随温度升高而变小，材料温度高于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的阻值随温度升高而变大，所以，由图乙可知，该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PTC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材料的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居里点温度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10000"/>
                  </a:lnSpc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PTC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材料温度高于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的阻值变大，电路的总电阻变大，由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UI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可知，电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加热器发热功率变小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07901"/>
                <a:ext cx="11485848" cy="2385781"/>
              </a:xfrm>
              <a:blipFill rotWithShape="1">
                <a:blip r:embed="rId2"/>
                <a:stretch>
                  <a:fillRect l="-2" t="-19" r="1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5015086" y="5230941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tr308.jpg" descr="id:21475010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0910" y="3119813"/>
            <a:ext cx="4896544" cy="222225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1270670" y="2494299"/>
                <a:ext cx="10576032" cy="198701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说明电功率的物理意义、定义、定义式和单位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会用公式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进行简单的计算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区分额定电压和实际电压、额定功率和实际功率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70670" y="2494299"/>
                <a:ext cx="10576032" cy="1987019"/>
              </a:xfrm>
              <a:blipFill rotWithShape="1">
                <a:blip r:embed="rId2"/>
                <a:stretch>
                  <a:fillRect t="-1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92" y="2532987"/>
            <a:ext cx="526370" cy="17920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552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）若该电加热器在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居里点温度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工作时，电路总功率为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18948" y="359120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tr308.jpg" descr="id:21475010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8982" y="1595035"/>
            <a:ext cx="4567652" cy="20729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561443" y="1133370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450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4139041"/>
                <a:ext cx="11485848" cy="1810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1"/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该电加热器在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居里点温度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工作时，由图乙可知，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的阻值为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34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1">
                  <a:lnSpc>
                    <a:spcPct val="110000"/>
                  </a:lnSpc>
                </a:pP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UI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可得，此时电路的总电阻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𝑃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W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484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，因串联电路中总电阻等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1"/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于各分电阻之和，所以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的阻值为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484 Ω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34 Ω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450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139041"/>
                <a:ext cx="11485848" cy="1810239"/>
              </a:xfrm>
              <a:prstGeom prst="rect">
                <a:avLst/>
              </a:prstGeom>
              <a:blipFill rotWithShape="1">
                <a:blip r:embed="rId3"/>
                <a:stretch>
                  <a:fillRect l="-2" t="-6" r="1" b="-680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的温度为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时，电路中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的实际功率约为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结果保留两位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39736" y="3862789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tr308.jpg" descr="id:21475010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1427" y="1641629"/>
            <a:ext cx="5112568" cy="23203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128682" y="1141996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8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89</a:t>
            </a:r>
            <a:endParaRPr lang="zh-CN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2"/>
              <p:cNvSpPr txBox="1"/>
              <p:nvPr/>
            </p:nvSpPr>
            <p:spPr bwMode="auto">
              <a:xfrm>
                <a:off x="360854" y="4387696"/>
                <a:ext cx="11485848" cy="1417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的温度为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时，由图乙可知，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，此时电路中的电流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450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+45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，故电路中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的实际功率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9</m:t>
                                </m:r>
                              </m:den>
                            </m:f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A</m:t>
                            </m:r>
                          </m:e>
                        </m:d>
                      </m:e>
                      <m:sup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8.89 W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387696"/>
                <a:ext cx="11485848" cy="1417568"/>
              </a:xfrm>
              <a:prstGeom prst="rect">
                <a:avLst/>
              </a:prstGeom>
              <a:blipFill rotWithShape="1">
                <a:blip r:embed="rId3"/>
                <a:stretch>
                  <a:fillRect l="-2" t="-34" r="1" b="-8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296"/>
            <a:ext cx="11485848" cy="47551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电功率与电流、电压关系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实验时，选择的小灯泡是种类相同、规格不同的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，其他器材如图所示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）请你说明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可以通过小灯泡的亮度判断电功率的大小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的理由：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en-US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89760" y="4220582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cc94.jpg" descr="id:21475010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94606" y="2642870"/>
            <a:ext cx="3961040" cy="1656184"/>
          </a:xfrm>
          <a:prstGeom prst="rect">
            <a:avLst/>
          </a:prstGeom>
        </p:spPr>
      </p:pic>
      <p:pic>
        <p:nvPicPr>
          <p:cNvPr id="5" name="cc93.jpg" descr="id:21475010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75995" y="2374252"/>
            <a:ext cx="3078579" cy="192480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18138" y="5384056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由小灯泡的实际功率决定，小灯泡的实际功率越大，小灯泡越亮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7624" y="4831150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小灯泡亮度</a:t>
            </a:r>
            <a:endParaRPr lang="zh-CN" altLang="en-US"/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54" y="586688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）小东设计如图甲所示的实验方案，他能够探究的问题是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523228" y="5941962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电功率跟电流的关系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006" y="787139"/>
            <a:ext cx="6306341" cy="520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）小方设计如图乙所示的方案进行实验，把实验数据填入表格中，请你写出分析数据得出的结论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47591" y="1988840"/>
          <a:ext cx="11161239" cy="1445071"/>
        </p:xfrm>
        <a:graphic>
          <a:graphicData uri="http://schemas.openxmlformats.org/drawingml/2006/table">
            <a:tbl>
              <a:tblPr firstRow="1" firstCol="1" bandRow="1"/>
              <a:tblGrid>
                <a:gridCol w="56134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9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85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小灯泡的规格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发光情况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4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2.5V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暗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4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3.8V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亮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087094" y="580700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cc94.jpg" descr="id:21475010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56258" y="4018147"/>
            <a:ext cx="4255730" cy="1779400"/>
          </a:xfrm>
          <a:prstGeom prst="rect">
            <a:avLst/>
          </a:prstGeom>
        </p:spPr>
      </p:pic>
      <p:pic>
        <p:nvPicPr>
          <p:cNvPr id="6" name="cc93.jpg" descr="id:21475010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3841265"/>
            <a:ext cx="3112416" cy="194595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618570" y="1251508"/>
            <a:ext cx="7726139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电流相同时，电压越大，小灯泡越亮，说明电功率越大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011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经济社会的不断发展，许多家用电器进入居民家庭，用电量越来越大，某省冬、春季节电力紧张，不断采取拉闸限电措施进行电力调控，同时倡导大家在用电高峰时尽量不用大功率电器，小丽家常用的电器功率如表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）小丽家的电热水器和微波炉少工作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，节约用电多少？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37592" y="2475644"/>
          <a:ext cx="11102230" cy="1745445"/>
        </p:xfrm>
        <a:graphic>
          <a:graphicData uri="http://schemas.openxmlformats.org/drawingml/2006/table">
            <a:tbl>
              <a:tblPr firstRow="1" firstCol="1" bandRow="1"/>
              <a:tblGrid>
                <a:gridCol w="1728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18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12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612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612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18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用电器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照明灯具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电冰箱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电视机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洗衣机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电热水器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微波炉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8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8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额定功率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/>
          <p:nvPr/>
        </p:nvSpPr>
        <p:spPr bwMode="auto">
          <a:xfrm>
            <a:off x="343602" y="535089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电热水器和微波炉的总功率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0.8 kW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 kW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，电热水器和微波炉少工作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节约的电能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 kW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4869160"/>
            <a:ext cx="1399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8 kW</a:t>
            </a:r>
            <a:r>
              <a:rPr lang="en-US" altLang="zh-CN" sz="2400">
                <a:ea typeface="Times New Roman" panose="02020603050405020304" pitchFamily="18" charset="0"/>
              </a:rPr>
              <a:t>·</a:t>
            </a:r>
            <a:r>
              <a:rPr lang="en-US" altLang="zh-CN" sz="2400"/>
              <a:t>h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）小丽家的电热水器和微波炉少工作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h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，节约的电用于照明灯具可以工作多少小时？</a:t>
            </a:r>
            <a:endParaRPr lang="zh-CN" altLang="zh-CN" sz="120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37592" y="1954336"/>
          <a:ext cx="11102230" cy="2075832"/>
        </p:xfrm>
        <a:graphic>
          <a:graphicData uri="http://schemas.openxmlformats.org/drawingml/2006/table">
            <a:tbl>
              <a:tblPr firstRow="1" firstCol="1" bandRow="1"/>
              <a:tblGrid>
                <a:gridCol w="1728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18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12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612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612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919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用电器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照明灯具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电冰箱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电视机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洗衣机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电热水器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微波炉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9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9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额定功率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2"/>
              <p:cNvSpPr txBox="1"/>
              <p:nvPr/>
            </p:nvSpPr>
            <p:spPr bwMode="auto">
              <a:xfrm>
                <a:off x="360854" y="4522338"/>
                <a:ext cx="11485848" cy="6348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可知，节约的电能可供照明灯具工作的时间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t'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P</m:t>
                        </m:r>
                        <m:r>
                          <a:rPr lang="zh-CN" altLang="en-US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灯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kW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 h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522338"/>
                <a:ext cx="11485848" cy="634854"/>
              </a:xfrm>
              <a:prstGeom prst="rect">
                <a:avLst/>
              </a:prstGeom>
              <a:blipFill rotWithShape="1">
                <a:blip r:embed="rId2"/>
                <a:stretch>
                  <a:fillRect l="-2" t="-79" r="1" b="-1004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537592" y="4117577"/>
            <a:ext cx="5870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9 h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）小丽家总电路的调控开关标有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字样，要购买一个电饭锅，商店里有额定电压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、额定功率分别为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1 500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三种规格，试分析应买哪一种更好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37592" y="2383384"/>
          <a:ext cx="11102230" cy="2075832"/>
        </p:xfrm>
        <a:graphic>
          <a:graphicData uri="http://schemas.openxmlformats.org/drawingml/2006/table">
            <a:tbl>
              <a:tblPr firstRow="1" firstCol="1" bandRow="1"/>
              <a:tblGrid>
                <a:gridCol w="1728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18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12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612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612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919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用电器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照明灯具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电冰箱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电视机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洗衣机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电热水器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微波炉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9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9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额定功率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内容占位符 4"/>
          <p:cNvSpPr txBox="1"/>
          <p:nvPr/>
        </p:nvSpPr>
        <p:spPr bwMode="auto">
          <a:xfrm>
            <a:off x="352746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调控开关能接受的总功率为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3 300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，现有总功率为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2 500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，还可以接用电器的功率为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3 300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2 500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，所以应该买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的电饭锅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5200" y="4566581"/>
            <a:ext cx="19536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500 W</a:t>
            </a:r>
            <a:r>
              <a:rPr lang="zh-CN" altLang="zh-CN" sz="2400">
                <a:cs typeface="Times New Roman" panose="02020603050405020304" pitchFamily="18" charset="0"/>
              </a:rPr>
              <a:t>的更好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2882"/>
            <a:ext cx="11485848" cy="51706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）图甲中，电源电压为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V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）、电压表（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V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）、滑动</a:t>
            </a: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变阻器标有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字样，虚线框内是一个</a:t>
            </a: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定值电阻或是一个小灯泡（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</a:t>
            </a: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关，在元件安全的情况下，使滑片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移动范围最大，得到滑动变阻器的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图像如图乙所示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则：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虚线框内是小灯泡；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电路的最大功率为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W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虚线框内元件和滑动变阻器的功率相等时，滑动变阻器接入电路的阻值为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滑动变阻器最大阻值为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以上结论正确的有（　　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	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78274" y="2779177"/>
            <a:ext cx="34754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4" name="gyc220.jpg" descr="id:2147501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14178" y="1139207"/>
            <a:ext cx="2584511" cy="1571064"/>
          </a:xfrm>
          <a:prstGeom prst="rect">
            <a:avLst/>
          </a:prstGeom>
        </p:spPr>
      </p:pic>
      <p:pic>
        <p:nvPicPr>
          <p:cNvPr id="5" name="gyc221.jpg" descr="id:21475010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975012" y="1085367"/>
            <a:ext cx="1800200" cy="1700238"/>
          </a:xfrm>
          <a:prstGeom prst="rect">
            <a:avLst/>
          </a:prstGeom>
        </p:spPr>
      </p:pic>
      <p:pic>
        <p:nvPicPr>
          <p:cNvPr id="6" name="中考提分新题-24.eps" descr="id:214750105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764704"/>
            <a:ext cx="6317650" cy="471165"/>
          </a:xfrm>
          <a:prstGeom prst="rect">
            <a:avLst/>
          </a:prstGeom>
        </p:spPr>
      </p:pic>
      <p:pic>
        <p:nvPicPr>
          <p:cNvPr id="8" name="gyc221.jpg" descr="id:21475010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38514" y="1104024"/>
            <a:ext cx="1800200" cy="170023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77182" y="4827190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5507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由电路图可知，定值电阻或小灯泡与滑动变阻器串联，电流表测量电路中的电流，电压表测量滑动变阻器两端的电压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根据欧姆定律可得，滑动变阻器的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关系式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定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定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电</m:t>
                        </m:r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定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电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定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定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L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电</m:t>
                        </m:r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L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电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L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L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，由图乙可知，滑动变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阻器的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关系为一次函数关系，则虚线框内的元件阻值为一定值，由于小灯泡的电阻随温度的变化而变化，不是一个定值，所以虚线框内是定值电阻，不是小灯泡，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</a:t>
                </a:r>
                <a:endParaRPr lang="zh-CN" altLang="zh-CN" sz="900" baseline="-25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55076"/>
              </a:xfrm>
              <a:blipFill rotWithShape="1">
                <a:blip r:embed="rId2"/>
                <a:stretch>
                  <a:fillRect l="-2" t="-18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4439022" y="5751213"/>
            <a:ext cx="34754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20.jpg" descr="id:21475010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4926" y="4111243"/>
            <a:ext cx="2584511" cy="1571064"/>
          </a:xfrm>
          <a:prstGeom prst="rect">
            <a:avLst/>
          </a:prstGeom>
        </p:spPr>
      </p:pic>
      <p:pic>
        <p:nvPicPr>
          <p:cNvPr id="6" name="gyc221.jpg" descr="id:214750106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27254" y="4004052"/>
            <a:ext cx="1944216" cy="183625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7744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由于电源电压在电压表的测量范围内，故滑动变阻器的滑片可以移动到最大阻值处，由图乙可知，滑动变阻器两端的电压最大为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，通过电路的最小电流为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0.4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，则滑动变阻器的最大阻值为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max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min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正确；此时定值电阻两端的电压为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，定值电阻的阻值为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定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min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</m:t>
                        </m:r>
                      </m:den>
                    </m:f>
                  </m:oMath>
                </a14:m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，当滑动变阻器两端的电压最小时，</a:t>
                </a:r>
                <a:endParaRPr lang="zh-CN" altLang="zh-CN" sz="900" baseline="-25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77446"/>
              </a:xfrm>
              <a:blipFill rotWithShape="1">
                <a:blip r:embed="rId2"/>
                <a:stretch>
                  <a:fillRect l="-2" t="-20" r="1" b="-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4367014" y="5693588"/>
            <a:ext cx="34754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221.jpg" descr="id:21475010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48237" y="3791590"/>
            <a:ext cx="2022441" cy="1910138"/>
          </a:xfrm>
          <a:prstGeom prst="rect">
            <a:avLst/>
          </a:prstGeom>
        </p:spPr>
      </p:pic>
      <p:pic>
        <p:nvPicPr>
          <p:cNvPr id="6" name="gyc220.jpg" descr="id:21475010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25981" y="3864151"/>
            <a:ext cx="2903577" cy="176501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5085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下列关于电功、电功率的一些说法中正确的是（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通过用电器的电流做功越多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则用电器功率就越大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用电器消耗的电功率越小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则电流做的功就越少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千瓦和千瓦时都是电功率的单位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用电器消耗的功率越大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则电流做功越快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5008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710180"/>
            <a:ext cx="5904656" cy="4403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258959" y="22776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0787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电路中的电流最大，此时定值电阻两端的电压为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电路中的最大电流为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定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定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，电路的最大功率为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V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7.2 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错误；串联电路各处电流相等，当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滑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时，由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可知，定值电阻与滑动变阻器两端的电压相等，根据串联电路的分压原理可知，滑动变阻器接入电路的阻值与定值电阻的阻值相等，为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正确；故选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07875"/>
              </a:xfrm>
              <a:blipFill rotWithShape="1">
                <a:blip r:embed="rId2"/>
                <a:stretch>
                  <a:fillRect l="-2" t="-21" r="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4367014" y="5762540"/>
            <a:ext cx="34754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21.jpg" descr="id:21475010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48237" y="3860542"/>
            <a:ext cx="2022441" cy="1910138"/>
          </a:xfrm>
          <a:prstGeom prst="rect">
            <a:avLst/>
          </a:prstGeom>
        </p:spPr>
      </p:pic>
      <p:pic>
        <p:nvPicPr>
          <p:cNvPr id="5" name="gyc220.jpg" descr="id:21475010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25981" y="3933103"/>
            <a:ext cx="2903577" cy="1765017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1268730"/>
            <a:ext cx="11485880" cy="1939290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在串联电路中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当滑动变阻器接入电路的阻值与跟它串联的电阻相等时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滑动变阻器的电功率最大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533" y="1270092"/>
            <a:ext cx="1736997" cy="448388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南通中考改编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）梅雨季节，老王选购除湿器为家中面积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m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的房间除湿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表一为某除湿器的部分参数，其中，额定除湿量表示每小时除去空气中水蒸气的质量；表二为环境温度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时，相对湿度与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空气中水蒸气质量的对应关系，相对湿度是衡量空气中水蒸气含量的一个指标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）除湿器正常工作时的电流为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，除湿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消耗的电能为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22798" y="2926685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表一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46217" y="3501008"/>
          <a:ext cx="4693519" cy="962153"/>
        </p:xfrm>
        <a:graphic>
          <a:graphicData uri="http://schemas.openxmlformats.org/drawingml/2006/table">
            <a:tbl>
              <a:tblPr firstRow="1" firstCol="1" bandRow="1"/>
              <a:tblGrid>
                <a:gridCol w="1369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4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额定功率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额定除湿量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kg/h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774557" y="2924944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表二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444136" y="3501100"/>
          <a:ext cx="6264698" cy="1097188"/>
        </p:xfrm>
        <a:graphic>
          <a:graphicData uri="http://schemas.openxmlformats.org/drawingml/2006/table">
            <a:tbl>
              <a:tblPr firstRow="1" firstCol="1" bandRow="1"/>
              <a:tblGrid>
                <a:gridCol w="36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5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相对湿度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5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空气中水蒸气质量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5015086" y="469369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963900" y="4686323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22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1"/>
              <p:cNvSpPr txBox="1"/>
              <p:nvPr/>
            </p:nvSpPr>
            <p:spPr bwMode="auto">
              <a:xfrm>
                <a:off x="360854" y="5116168"/>
                <a:ext cx="11485848" cy="1374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UI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求出除湿器正常工作时的电流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W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；除湿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 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消耗的电能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Pt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22 kW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 h</a:t>
                </a:r>
                <a:r>
                  <a:rPr lang="zh-CN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22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9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5116168"/>
                <a:ext cx="11485848" cy="1374672"/>
              </a:xfrm>
              <a:prstGeom prst="rect">
                <a:avLst/>
              </a:prstGeom>
              <a:blipFill rotWithShape="1">
                <a:blip r:embed="rId2"/>
                <a:stretch>
                  <a:fillRect l="-2" t="-44" r="1" b="-2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706" y="908720"/>
            <a:ext cx="3226161" cy="367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2502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）环境温度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、相对湿度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％时，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en-US" altLang="zh-CN" sz="23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空气中水蒸气的质量为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，若除湿器以额定除湿量工作，使房间相对湿度由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％降至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％，约需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22798" y="182931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表一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46217" y="2250994"/>
          <a:ext cx="4693519" cy="922020"/>
        </p:xfrm>
        <a:graphic>
          <a:graphicData uri="http://schemas.openxmlformats.org/drawingml/2006/table">
            <a:tbl>
              <a:tblPr firstRow="1" firstCol="1" bandRow="1"/>
              <a:tblGrid>
                <a:gridCol w="1369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4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额定功率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额定除湿量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kg/h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774557" y="182757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30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表二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444136" y="2251084"/>
          <a:ext cx="6264698" cy="919204"/>
        </p:xfrm>
        <a:graphic>
          <a:graphicData uri="http://schemas.openxmlformats.org/drawingml/2006/table">
            <a:tbl>
              <a:tblPr firstRow="1" firstCol="1" bandRow="1"/>
              <a:tblGrid>
                <a:gridCol w="36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96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相对湿度</a:t>
                      </a:r>
                      <a:r>
                        <a:rPr lang="en-US" sz="2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6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3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空气中水蒸气质量</a:t>
                      </a:r>
                      <a:r>
                        <a:rPr lang="en-US" sz="2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9326940" y="82837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24</a:t>
            </a:r>
            <a:endParaRPr lang="zh-CN" altLang="en-US" sz="2300"/>
          </a:p>
        </p:txBody>
      </p:sp>
      <p:sp>
        <p:nvSpPr>
          <p:cNvPr id="9" name="矩形 8"/>
          <p:cNvSpPr/>
          <p:nvPr/>
        </p:nvSpPr>
        <p:spPr>
          <a:xfrm>
            <a:off x="7814772" y="1303264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0</a:t>
            </a:r>
            <a:r>
              <a:rPr lang="en-US" altLang="zh-CN" sz="2300">
                <a:cs typeface="Times New Roman" panose="02020603050405020304" pitchFamily="18" charset="0"/>
              </a:rPr>
              <a:t>.</a:t>
            </a:r>
            <a:r>
              <a:rPr lang="en-US" altLang="zh-CN" sz="2300"/>
              <a:t>81</a:t>
            </a:r>
            <a:endParaRPr lang="zh-CN" altLang="en-US" sz="2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内容占位符 2"/>
              <p:cNvSpPr txBox="1"/>
              <p:nvPr/>
            </p:nvSpPr>
            <p:spPr bwMode="auto">
              <a:xfrm>
                <a:off x="360854" y="3261221"/>
                <a:ext cx="11485848" cy="3343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 sz="2300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sz="2300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300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zh-CN" altLang="zh-CN" sz="230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析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表二数据可知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en-US" altLang="zh-CN" sz="23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空气中水蒸气质量与相对湿度成正比，则有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80</m:t>
                        </m:r>
                        <m:r>
                          <m:rPr>
                            <m:nor/>
                          </m:rPr>
                          <a:rPr lang="zh-CN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num>
                      <m:den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zh-CN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sz="23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eaLnBrk="1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sz="230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得环境温度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、相对湿度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％时，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en-US" altLang="zh-CN" sz="23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空气中水蒸气的质量为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 g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；由表格可知环境温度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、相对湿度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％时，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en-US" altLang="zh-CN" sz="23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空气中水蒸气的质量为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 g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，房间相对湿度由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％降至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％，房间高约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m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，则除去水蒸气的质量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3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＝（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 g/m</a:t>
                </a:r>
                <a:r>
                  <a:rPr lang="en-US" altLang="zh-CN" sz="23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 g/m</a:t>
                </a:r>
                <a:r>
                  <a:rPr lang="en-US" altLang="zh-CN" sz="23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 g/m</a:t>
                </a:r>
                <a:r>
                  <a:rPr lang="en-US" altLang="zh-CN" sz="23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m</a:t>
                </a:r>
                <a:r>
                  <a:rPr lang="en-US" altLang="zh-CN" sz="23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m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324 g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，额定除湿量为</a:t>
                </a:r>
                <a:r>
                  <a:rPr lang="en-US" altLang="zh-CN" sz="2300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0.4 kg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400 g/h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，需要的时间：</a:t>
                </a:r>
                <a:r>
                  <a:rPr lang="en-US" altLang="zh-CN" sz="2300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sz="23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lnSpc>
                    <a:spcPct val="11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3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nor/>
                          </m:rPr>
                          <a:rPr lang="en-US" altLang="zh-CN" sz="2300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324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400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m:rPr>
                            <m:nor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zh-CN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0.81 h</a:t>
                </a:r>
                <a:r>
                  <a:rPr lang="en-US" altLang="zh-CN" sz="2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261221"/>
                <a:ext cx="11485848" cy="3343608"/>
              </a:xfrm>
              <a:prstGeom prst="rect">
                <a:avLst/>
              </a:prstGeom>
              <a:blipFill rotWithShape="1">
                <a:blip r:embed="rId2"/>
                <a:stretch>
                  <a:fillRect l="-2" t="-831" r="1" b="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440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甲、乙、丙三盏灯分别标有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的字样，三盏灯都正常发光，比较它们的亮度（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甲灯最亮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乙灯最亮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丙灯最亮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一样亮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378" y="1352503"/>
            <a:ext cx="3587104" cy="4039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101776" y="18910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3074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已知三盏灯泡的额定功率相等，当三盏灯都正常发光时，实际功率等于额定功率，因此它们的实际功率相等，则三只灯泡一样亮，故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同一个用电器的额定功率是固定的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实际功率随实际电压改变而变化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小灯泡的亮度由其实际功率决定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92" y="4592863"/>
            <a:ext cx="1741037" cy="460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292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的两个定值电阻，先将它们串联，后将它们并联分别接在同一个电源上，则下列关于它们两端电压和消耗电功率关系的说法中正确的是（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电压之比是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电功率之比是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电压之比是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电功率之比是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并联时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电压之比是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电功率之比是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并联时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电压之比是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电功率之比是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实验原创.eps" descr="id:21475009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2744" y="1395524"/>
            <a:ext cx="1296144" cy="3294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44734" y="18995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串联电路中电压之比，等于功率之比也等于电阻之比；并联电路中功率之比等于电流之比，也等于电阻倒数之比，故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337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淄博中考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）商场有甲、乙两种价格相同的电热水壶，额定电压均为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，额定功率分别为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1 500 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请通过计算解决下列问题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）家庭电路电压是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，室内插座的额定电流是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，用该插座给电热水壶供电，从安全用电的角度考虑，应选购哪种电热水壶？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311" y="1289922"/>
            <a:ext cx="2855621" cy="353159"/>
          </a:xfrm>
          <a:prstGeom prst="rect">
            <a:avLst/>
          </a:prstGeom>
        </p:spPr>
      </p:pic>
      <p:sp>
        <p:nvSpPr>
          <p:cNvPr id="4" name="内容占位符 5"/>
          <p:cNvSpPr txBox="1"/>
          <p:nvPr/>
        </p:nvSpPr>
        <p:spPr bwMode="auto">
          <a:xfrm>
            <a:off x="360854" y="3329262"/>
            <a:ext cx="328608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应选购甲种电热水壶</a:t>
            </a:r>
            <a:endParaRPr lang="zh-CN" altLang="en-US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392250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家庭电路电压是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，室内插座的额定电流是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，该插座允许接入的最大电功率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UI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220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A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1 100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800 W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1 100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1 500 W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endParaRPr lang="en-US" altLang="zh-CN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1 100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，所以从安全用电的角度考虑，应选购甲种电热水壶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）经测试发现，乙种电热水壶正常工作时，将质量为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的水从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烧开用时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标准大气压下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若甲种电热水壶的加热效率为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％，从节能的角度考虑，应选购哪种电热水壶？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[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/>
          <p:nvPr/>
        </p:nvSpPr>
        <p:spPr bwMode="auto">
          <a:xfrm>
            <a:off x="334566" y="2429514"/>
            <a:ext cx="472624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应选购乙种电热水壶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8"/>
              <p:cNvSpPr txBox="1"/>
              <p:nvPr/>
            </p:nvSpPr>
            <p:spPr bwMode="auto">
              <a:xfrm>
                <a:off x="360854" y="2998122"/>
                <a:ext cx="11485848" cy="3031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标准大气压下水的沸点为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，将质量为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kg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的水从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烧开，水吸收的热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量</a:t>
                </a:r>
                <a:r>
                  <a:rPr lang="en-US" altLang="zh-CN" i="1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pc="-6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pc="-6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i="1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i="1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pc="-6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末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pc="-6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4.2</a:t>
                </a:r>
                <a:r>
                  <a:rPr lang="en-US" altLang="zh-CN" spc="-6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pc="-6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J/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pc="-6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pc="-6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kg</a:t>
                </a:r>
                <a:r>
                  <a:rPr lang="en-US" altLang="zh-CN" spc="-6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</a:t>
                </a:r>
                <a:r>
                  <a:rPr lang="en-US" altLang="zh-CN" spc="-6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 </a:t>
                </a:r>
                <a:r>
                  <a:rPr lang="en-US" altLang="zh-CN" spc="-6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3.15</a:t>
                </a:r>
                <a:r>
                  <a:rPr lang="en-US" altLang="zh-CN" spc="-6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pc="-6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乙种电热水壶正常工作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250 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消耗的电能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1 500 W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250 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3.75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eaLnBrk="1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乙种电热水壶的加热效率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吸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W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乙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15×1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75×1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84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％；甲种电热水壶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的加热效率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甲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％，则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甲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，从节能的角度考虑，应选购乙种电热水壶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998122"/>
                <a:ext cx="11485848" cy="3031792"/>
              </a:xfrm>
              <a:prstGeom prst="rect">
                <a:avLst/>
              </a:prstGeom>
              <a:blipFill rotWithShape="1">
                <a:blip r:embed="rId2"/>
                <a:stretch>
                  <a:fillRect l="-2" t="-9" r="1" b="-109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975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的白炽灯正常工作时将电能转化为内能和光能的占比图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当两灯均正常工作时，下列说法正确的是（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灯两端的实际电压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灯低于白炽灯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相同时间产生的内能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灯多于白炽灯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相同时间消耗的电能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灯少于白炽灯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电能转化为光能的效率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灯高于白炽灯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99462" y="4966021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思维拓展提优-24.eps" descr="id:21475009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1239" y="1124744"/>
            <a:ext cx="5793146" cy="432048"/>
          </a:xfrm>
          <a:prstGeom prst="rect">
            <a:avLst/>
          </a:prstGeom>
        </p:spPr>
      </p:pic>
      <p:pic>
        <p:nvPicPr>
          <p:cNvPr id="5" name="gyc213.jpg" descr="id:21475009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59707" y="2993950"/>
            <a:ext cx="3775653" cy="20129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76668" y="28148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由题意可知，两灯的额定电压和额定功率均相等，当两灯均正常工作时，灯两端的实际电压等于额定电压，即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灯两端实际电压等于白炽灯两端实际电压，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错误；因两灯的额定功率相同，当两灯均正常工作时，相同时间内，根据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可知，两灯消耗的电能相等，由图可知白炽灯把大部分电能转化为内能，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灯把大部分电能转化为光能，因此相同时间内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灯产生的内能小于白炽灯，说明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灯电能转化为光能的效率高，故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84233" y="600301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2" name="gyc213.jpg" descr="id:21475009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44478" y="4030942"/>
            <a:ext cx="3775653" cy="20129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5758</Words>
  <Application>Microsoft Office PowerPoint</Application>
  <PresentationFormat>自定义</PresentationFormat>
  <Paragraphs>321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Tempus Sans ITC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573</cp:revision>
  <dcterms:created xsi:type="dcterms:W3CDTF">2020-11-06T05:24:00Z</dcterms:created>
  <dcterms:modified xsi:type="dcterms:W3CDTF">2025-09-17T08:24:31Z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99CF82D34AE7493E98AE4D20813DCAC7_12</vt:lpwstr>
  </property>
</Properties>
</file>